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305" r:id="rId2"/>
    <p:sldId id="306" r:id="rId3"/>
    <p:sldId id="307" r:id="rId4"/>
    <p:sldId id="308" r:id="rId5"/>
    <p:sldId id="309" r:id="rId6"/>
    <p:sldId id="304" r:id="rId7"/>
    <p:sldId id="310" r:id="rId8"/>
    <p:sldId id="312" r:id="rId9"/>
    <p:sldId id="336" r:id="rId10"/>
    <p:sldId id="332" r:id="rId11"/>
    <p:sldId id="337" r:id="rId12"/>
    <p:sldId id="338" r:id="rId13"/>
    <p:sldId id="320" r:id="rId14"/>
    <p:sldId id="322" r:id="rId15"/>
    <p:sldId id="323" r:id="rId16"/>
    <p:sldId id="324" r:id="rId17"/>
    <p:sldId id="325" r:id="rId18"/>
    <p:sldId id="327" r:id="rId19"/>
    <p:sldId id="329" r:id="rId20"/>
    <p:sldId id="339" r:id="rId21"/>
    <p:sldId id="340" r:id="rId22"/>
    <p:sldId id="342" r:id="rId23"/>
    <p:sldId id="341" r:id="rId24"/>
  </p:sldIdLst>
  <p:sldSz cx="12192000" cy="6858000"/>
  <p:notesSz cx="6858000" cy="9144000"/>
  <p:embeddedFontLst>
    <p:embeddedFont>
      <p:font typeface="돋움" panose="020B0600000101010101" pitchFamily="34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BM HANNA 11yrs old OTF" panose="020B0600000101010101" pitchFamily="34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FDBC0B"/>
    <a:srgbClr val="FFD966"/>
    <a:srgbClr val="00FF99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2" autoAdjust="0"/>
    <p:restoredTop sz="85522" autoAdjust="0"/>
  </p:normalViewPr>
  <p:slideViewPr>
    <p:cSldViewPr snapToGrid="0">
      <p:cViewPr varScale="1">
        <p:scale>
          <a:sx n="87" d="100"/>
          <a:sy n="87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36A8-54FE-41D0-A620-3FCE265D7BF2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1AF0-04EF-4145-B300-501E24E38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339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41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7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70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3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08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809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55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18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219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74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4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62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87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1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150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23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65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92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1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42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33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1AF0-04EF-4145-B300-501E24E388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15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1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14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1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4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94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8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11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9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4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3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593CB-DE82-4FA0-A13C-AA525B926C05}" type="datetimeFigureOut">
              <a:rPr lang="ko-KR" altLang="en-US" smtClean="0"/>
              <a:t>2020. 8. 8.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5246E-80C9-4830-9597-5224811B2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3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>
            <p:ph type="ctrTitle"/>
          </p:nvPr>
        </p:nvSpPr>
        <p:spPr>
          <a:xfrm>
            <a:off x="2020389" y="1749380"/>
            <a:ext cx="9144000" cy="315312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2020-Summer ESC 1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조</a:t>
            </a:r>
            <a:b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b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김민회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김수연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백채빈</a:t>
            </a:r>
            <a:b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손지우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이성우</a:t>
            </a:r>
          </a:p>
        </p:txBody>
      </p:sp>
    </p:spTree>
    <p:extLst>
      <p:ext uri="{BB962C8B-B14F-4D97-AF65-F5344CB8AC3E}">
        <p14:creationId xmlns:p14="http://schemas.microsoft.com/office/powerpoint/2010/main" val="1221708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2" name="그룹 15">
            <a:extLst>
              <a:ext uri="{FF2B5EF4-FFF2-40B4-BE49-F238E27FC236}">
                <a16:creationId xmlns:a16="http://schemas.microsoft.com/office/drawing/2014/main" id="{3588F6E1-32A5-E248-BBE5-79B692EC068E}"/>
              </a:ext>
            </a:extLst>
          </p:cNvPr>
          <p:cNvGrpSpPr/>
          <p:nvPr/>
        </p:nvGrpSpPr>
        <p:grpSpPr>
          <a:xfrm>
            <a:off x="0" y="339051"/>
            <a:ext cx="2251283" cy="3067129"/>
            <a:chOff x="-244066" y="-31533"/>
            <a:chExt cx="2251283" cy="3067129"/>
          </a:xfrm>
        </p:grpSpPr>
        <p:grpSp>
          <p:nvGrpSpPr>
            <p:cNvPr id="3" name="그룹 16">
              <a:extLst>
                <a:ext uri="{FF2B5EF4-FFF2-40B4-BE49-F238E27FC236}">
                  <a16:creationId xmlns:a16="http://schemas.microsoft.com/office/drawing/2014/main" id="{863CAD4D-FED8-6E4C-9168-4FE8DA7730BD}"/>
                </a:ext>
              </a:extLst>
            </p:cNvPr>
            <p:cNvGrpSpPr/>
            <p:nvPr/>
          </p:nvGrpSpPr>
          <p:grpSpPr>
            <a:xfrm>
              <a:off x="-244066" y="751968"/>
              <a:ext cx="2251283" cy="2283628"/>
              <a:chOff x="-202709" y="-31533"/>
              <a:chExt cx="2251283" cy="2283628"/>
            </a:xfrm>
          </p:grpSpPr>
          <p:sp>
            <p:nvSpPr>
              <p:cNvPr id="22" name="모서리가 접힌 도형[F] 26">
                <a:extLst>
                  <a:ext uri="{FF2B5EF4-FFF2-40B4-BE49-F238E27FC236}">
                    <a16:creationId xmlns:a16="http://schemas.microsoft.com/office/drawing/2014/main" id="{DB374C52-CBA7-2A44-B7DF-F104C9D7F686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AA71988A-D9AF-2344-836E-9B4CA50E6B26}"/>
                  </a:ext>
                </a:extLst>
              </p:cNvPr>
              <p:cNvSpPr txBox="1"/>
              <p:nvPr/>
            </p:nvSpPr>
            <p:spPr>
              <a:xfrm>
                <a:off x="69649" y="947394"/>
                <a:ext cx="1978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025D76E-E355-2C4B-94D3-3AEBE78355DD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A6C0012-3E87-5244-BD6C-4378C5779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6" name="텍스트상자 32">
                <a:extLst>
                  <a:ext uri="{FF2B5EF4-FFF2-40B4-BE49-F238E27FC236}">
                    <a16:creationId xmlns:a16="http://schemas.microsoft.com/office/drawing/2014/main" id="{AFFF4003-0A57-5D4E-B9C3-838149A59F2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4" name="그룹 17">
              <a:extLst>
                <a:ext uri="{FF2B5EF4-FFF2-40B4-BE49-F238E27FC236}">
                  <a16:creationId xmlns:a16="http://schemas.microsoft.com/office/drawing/2014/main" id="{F4137FF4-D949-D14D-BDFD-5F7CE42F23B5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7C15622-FA81-DB4E-88E7-E8437ED61BA3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DC6BE2E-1F50-8041-A831-3FBFF5468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38">
                <a:extLst>
                  <a:ext uri="{FF2B5EF4-FFF2-40B4-BE49-F238E27FC236}">
                    <a16:creationId xmlns:a16="http://schemas.microsoft.com/office/drawing/2014/main" id="{BA844431-86D6-BF44-97FE-0FD36104511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C6DFFFFB-4197-4DC5-8C75-C4BA352D5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283" y="94420"/>
            <a:ext cx="4543654" cy="1108453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2) </a:t>
            </a:r>
            <a:r>
              <a:rPr lang="ko-KR" altLang="en-US" sz="40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변수명</a:t>
            </a:r>
            <a:r>
              <a:rPr lang="ko-KR" altLang="en-US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변경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BD3E0AD-DFCE-46DD-B7A0-181028F93F6A}"/>
              </a:ext>
            </a:extLst>
          </p:cNvPr>
          <p:cNvSpPr txBox="1">
            <a:spLocks/>
          </p:cNvSpPr>
          <p:nvPr/>
        </p:nvSpPr>
        <p:spPr>
          <a:xfrm rot="20960272">
            <a:off x="341880" y="1794007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전처리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C33723-F7E5-4151-95B8-9FD251B45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220" y="1577344"/>
            <a:ext cx="9886950" cy="106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EABE22-267D-C749-A660-185E13B05F9B}"/>
              </a:ext>
            </a:extLst>
          </p:cNvPr>
          <p:cNvSpPr/>
          <p:nvPr/>
        </p:nvSpPr>
        <p:spPr>
          <a:xfrm>
            <a:off x="10896170" y="2301534"/>
            <a:ext cx="1187116" cy="336884"/>
          </a:xfrm>
          <a:prstGeom prst="rect">
            <a:avLst/>
          </a:prstGeom>
          <a:solidFill>
            <a:srgbClr val="FDBC0B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64B6F-BD37-9443-95CA-734FBBF2E6AD}"/>
              </a:ext>
            </a:extLst>
          </p:cNvPr>
          <p:cNvSpPr/>
          <p:nvPr/>
        </p:nvSpPr>
        <p:spPr>
          <a:xfrm>
            <a:off x="7439096" y="2301534"/>
            <a:ext cx="1187116" cy="336884"/>
          </a:xfrm>
          <a:prstGeom prst="rect">
            <a:avLst/>
          </a:prstGeom>
          <a:solidFill>
            <a:srgbClr val="FDBC0B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FDCDD068-C716-384E-8259-1949AD129F21}"/>
              </a:ext>
            </a:extLst>
          </p:cNvPr>
          <p:cNvSpPr txBox="1">
            <a:spLocks/>
          </p:cNvSpPr>
          <p:nvPr/>
        </p:nvSpPr>
        <p:spPr>
          <a:xfrm>
            <a:off x="2246480" y="2476859"/>
            <a:ext cx="8649690" cy="35389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외부데이터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크롤링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통해 추가 예정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endParaRPr lang="en-US" altLang="ko-KR" sz="18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342900" indent="-342900" algn="l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날씨 데이터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isRain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/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isSnow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/ humidity / temp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marL="342900" indent="-342900" algn="l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시청률 데이터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(T-commerce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특성 상 경쟁 채널 또는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동시간대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인기 프로그램의 시청률에 많은 영향 받음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54C8E21E-F6E9-BD44-8C4E-C0B25E6FDB7E}"/>
              </a:ext>
            </a:extLst>
          </p:cNvPr>
          <p:cNvSpPr txBox="1">
            <a:spLocks/>
          </p:cNvSpPr>
          <p:nvPr/>
        </p:nvSpPr>
        <p:spPr>
          <a:xfrm>
            <a:off x="6929335" y="2101479"/>
            <a:ext cx="1143445" cy="10505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요일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BFCFDE7-A3AD-CF4D-AD1D-5C05A6EBEF1E}"/>
              </a:ext>
            </a:extLst>
          </p:cNvPr>
          <p:cNvSpPr txBox="1">
            <a:spLocks/>
          </p:cNvSpPr>
          <p:nvPr/>
        </p:nvSpPr>
        <p:spPr>
          <a:xfrm>
            <a:off x="8985053" y="2104051"/>
            <a:ext cx="2816731" cy="10505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주말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공휴일 여부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69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2" name="그룹 15">
            <a:extLst>
              <a:ext uri="{FF2B5EF4-FFF2-40B4-BE49-F238E27FC236}">
                <a16:creationId xmlns:a16="http://schemas.microsoft.com/office/drawing/2014/main" id="{3588F6E1-32A5-E248-BBE5-79B692EC068E}"/>
              </a:ext>
            </a:extLst>
          </p:cNvPr>
          <p:cNvGrpSpPr/>
          <p:nvPr/>
        </p:nvGrpSpPr>
        <p:grpSpPr>
          <a:xfrm>
            <a:off x="0" y="339051"/>
            <a:ext cx="2251283" cy="3067129"/>
            <a:chOff x="-244066" y="-31533"/>
            <a:chExt cx="2251283" cy="3067129"/>
          </a:xfrm>
        </p:grpSpPr>
        <p:grpSp>
          <p:nvGrpSpPr>
            <p:cNvPr id="3" name="그룹 16">
              <a:extLst>
                <a:ext uri="{FF2B5EF4-FFF2-40B4-BE49-F238E27FC236}">
                  <a16:creationId xmlns:a16="http://schemas.microsoft.com/office/drawing/2014/main" id="{863CAD4D-FED8-6E4C-9168-4FE8DA7730BD}"/>
                </a:ext>
              </a:extLst>
            </p:cNvPr>
            <p:cNvGrpSpPr/>
            <p:nvPr/>
          </p:nvGrpSpPr>
          <p:grpSpPr>
            <a:xfrm>
              <a:off x="-244066" y="751968"/>
              <a:ext cx="2251283" cy="2283628"/>
              <a:chOff x="-202709" y="-31533"/>
              <a:chExt cx="2251283" cy="2283628"/>
            </a:xfrm>
          </p:grpSpPr>
          <p:sp>
            <p:nvSpPr>
              <p:cNvPr id="22" name="모서리가 접힌 도형[F] 26">
                <a:extLst>
                  <a:ext uri="{FF2B5EF4-FFF2-40B4-BE49-F238E27FC236}">
                    <a16:creationId xmlns:a16="http://schemas.microsoft.com/office/drawing/2014/main" id="{DB374C52-CBA7-2A44-B7DF-F104C9D7F686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AA71988A-D9AF-2344-836E-9B4CA50E6B26}"/>
                  </a:ext>
                </a:extLst>
              </p:cNvPr>
              <p:cNvSpPr txBox="1"/>
              <p:nvPr/>
            </p:nvSpPr>
            <p:spPr>
              <a:xfrm>
                <a:off x="69649" y="947394"/>
                <a:ext cx="1978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025D76E-E355-2C4B-94D3-3AEBE78355DD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A6C0012-3E87-5244-BD6C-4378C5779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6" name="텍스트상자 32">
                <a:extLst>
                  <a:ext uri="{FF2B5EF4-FFF2-40B4-BE49-F238E27FC236}">
                    <a16:creationId xmlns:a16="http://schemas.microsoft.com/office/drawing/2014/main" id="{AFFF4003-0A57-5D4E-B9C3-838149A59F2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4" name="그룹 17">
              <a:extLst>
                <a:ext uri="{FF2B5EF4-FFF2-40B4-BE49-F238E27FC236}">
                  <a16:creationId xmlns:a16="http://schemas.microsoft.com/office/drawing/2014/main" id="{F4137FF4-D949-D14D-BDFD-5F7CE42F23B5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7C15622-FA81-DB4E-88E7-E8437ED61BA3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DC6BE2E-1F50-8041-A831-3FBFF5468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38">
                <a:extLst>
                  <a:ext uri="{FF2B5EF4-FFF2-40B4-BE49-F238E27FC236}">
                    <a16:creationId xmlns:a16="http://schemas.microsoft.com/office/drawing/2014/main" id="{BA844431-86D6-BF44-97FE-0FD36104511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C6DFFFFB-4197-4DC5-8C75-C4BA352D5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283" y="94420"/>
            <a:ext cx="4543654" cy="1108453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3) </a:t>
            </a:r>
            <a:r>
              <a:rPr lang="ko-KR" altLang="en-US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노출 시간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BD3E0AD-DFCE-46DD-B7A0-181028F93F6A}"/>
              </a:ext>
            </a:extLst>
          </p:cNvPr>
          <p:cNvSpPr txBox="1">
            <a:spLocks/>
          </p:cNvSpPr>
          <p:nvPr/>
        </p:nvSpPr>
        <p:spPr>
          <a:xfrm rot="20960272">
            <a:off x="341880" y="1794007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전처리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FBF40-8580-422A-BAC0-9E57ED84F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018" y="3709415"/>
            <a:ext cx="8315325" cy="3057525"/>
          </a:xfrm>
          <a:prstGeom prst="rect">
            <a:avLst/>
          </a:prstGeom>
        </p:spPr>
      </p:pic>
      <p:pic>
        <p:nvPicPr>
          <p:cNvPr id="17" name="그림 5">
            <a:extLst>
              <a:ext uri="{FF2B5EF4-FFF2-40B4-BE49-F238E27FC236}">
                <a16:creationId xmlns:a16="http://schemas.microsoft.com/office/drawing/2014/main" id="{23F47B15-CEC6-614A-B4D0-13A56C1C30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782"/>
          <a:stretch/>
        </p:blipFill>
        <p:spPr>
          <a:xfrm>
            <a:off x="2179131" y="1121271"/>
            <a:ext cx="9568816" cy="3049676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CCDE694-ED0D-5145-A21E-7CECB9B1A40E}"/>
              </a:ext>
            </a:extLst>
          </p:cNvPr>
          <p:cNvSpPr txBox="1">
            <a:spLocks/>
          </p:cNvSpPr>
          <p:nvPr/>
        </p:nvSpPr>
        <p:spPr>
          <a:xfrm>
            <a:off x="4523110" y="2100756"/>
            <a:ext cx="7396532" cy="27606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노출</a:t>
            </a:r>
            <a:r>
              <a:rPr lang="en-US" altLang="ko-KR" sz="2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</a:t>
            </a:r>
            <a:r>
              <a:rPr lang="en-US" altLang="ko-KR" sz="2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변수에 많은 </a:t>
            </a:r>
            <a:r>
              <a:rPr lang="en-US" altLang="ko-KR" sz="2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null </a:t>
            </a:r>
            <a:r>
              <a:rPr lang="ko-KR" altLang="en-US" sz="2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값 </a:t>
            </a:r>
            <a:r>
              <a:rPr lang="en-US" altLang="ko-KR" sz="2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:/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 경우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방영일자와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마더코드가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같지만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상품코드가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달라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성별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무이자 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최초 행에만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노출값이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있고 바로 밑의 중복 행에는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NaN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으로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표기되었음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따라서 바로 앞의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노출값으로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결측치를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채우자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!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01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2" name="그룹 15">
            <a:extLst>
              <a:ext uri="{FF2B5EF4-FFF2-40B4-BE49-F238E27FC236}">
                <a16:creationId xmlns:a16="http://schemas.microsoft.com/office/drawing/2014/main" id="{3588F6E1-32A5-E248-BBE5-79B692EC068E}"/>
              </a:ext>
            </a:extLst>
          </p:cNvPr>
          <p:cNvGrpSpPr/>
          <p:nvPr/>
        </p:nvGrpSpPr>
        <p:grpSpPr>
          <a:xfrm>
            <a:off x="0" y="339051"/>
            <a:ext cx="2251283" cy="3067129"/>
            <a:chOff x="-244066" y="-31533"/>
            <a:chExt cx="2251283" cy="3067129"/>
          </a:xfrm>
        </p:grpSpPr>
        <p:grpSp>
          <p:nvGrpSpPr>
            <p:cNvPr id="3" name="그룹 16">
              <a:extLst>
                <a:ext uri="{FF2B5EF4-FFF2-40B4-BE49-F238E27FC236}">
                  <a16:creationId xmlns:a16="http://schemas.microsoft.com/office/drawing/2014/main" id="{863CAD4D-FED8-6E4C-9168-4FE8DA7730BD}"/>
                </a:ext>
              </a:extLst>
            </p:cNvPr>
            <p:cNvGrpSpPr/>
            <p:nvPr/>
          </p:nvGrpSpPr>
          <p:grpSpPr>
            <a:xfrm>
              <a:off x="-244066" y="751968"/>
              <a:ext cx="2251283" cy="2283628"/>
              <a:chOff x="-202709" y="-31533"/>
              <a:chExt cx="2251283" cy="2283628"/>
            </a:xfrm>
          </p:grpSpPr>
          <p:sp>
            <p:nvSpPr>
              <p:cNvPr id="22" name="모서리가 접힌 도형[F] 26">
                <a:extLst>
                  <a:ext uri="{FF2B5EF4-FFF2-40B4-BE49-F238E27FC236}">
                    <a16:creationId xmlns:a16="http://schemas.microsoft.com/office/drawing/2014/main" id="{DB374C52-CBA7-2A44-B7DF-F104C9D7F686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AA71988A-D9AF-2344-836E-9B4CA50E6B26}"/>
                  </a:ext>
                </a:extLst>
              </p:cNvPr>
              <p:cNvSpPr txBox="1"/>
              <p:nvPr/>
            </p:nvSpPr>
            <p:spPr>
              <a:xfrm>
                <a:off x="69649" y="947394"/>
                <a:ext cx="1978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025D76E-E355-2C4B-94D3-3AEBE78355DD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A6C0012-3E87-5244-BD6C-4378C5779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6" name="텍스트상자 32">
                <a:extLst>
                  <a:ext uri="{FF2B5EF4-FFF2-40B4-BE49-F238E27FC236}">
                    <a16:creationId xmlns:a16="http://schemas.microsoft.com/office/drawing/2014/main" id="{AFFF4003-0A57-5D4E-B9C3-838149A59F2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4" name="그룹 17">
              <a:extLst>
                <a:ext uri="{FF2B5EF4-FFF2-40B4-BE49-F238E27FC236}">
                  <a16:creationId xmlns:a16="http://schemas.microsoft.com/office/drawing/2014/main" id="{F4137FF4-D949-D14D-BDFD-5F7CE42F23B5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7C15622-FA81-DB4E-88E7-E8437ED61BA3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DC6BE2E-1F50-8041-A831-3FBFF5468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38">
                <a:extLst>
                  <a:ext uri="{FF2B5EF4-FFF2-40B4-BE49-F238E27FC236}">
                    <a16:creationId xmlns:a16="http://schemas.microsoft.com/office/drawing/2014/main" id="{BA844431-86D6-BF44-97FE-0FD36104511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C6DFFFFB-4197-4DC5-8C75-C4BA352D5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283" y="94420"/>
            <a:ext cx="8911088" cy="1108453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4) Business </a:t>
            </a:r>
            <a:r>
              <a:rPr lang="ko-KR" altLang="en-US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모델에 안 맞는 데이터 제거</a:t>
            </a:r>
            <a:r>
              <a:rPr lang="en-US" altLang="ko-KR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¶</a:t>
            </a:r>
            <a:endParaRPr lang="ko-KR" altLang="en-US" sz="4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BD3E0AD-DFCE-46DD-B7A0-181028F93F6A}"/>
              </a:ext>
            </a:extLst>
          </p:cNvPr>
          <p:cNvSpPr txBox="1">
            <a:spLocks/>
          </p:cNvSpPr>
          <p:nvPr/>
        </p:nvSpPr>
        <p:spPr>
          <a:xfrm rot="20960272">
            <a:off x="341880" y="1794007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전처리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18B07D-AB7F-4218-9C8C-90CC5EFAB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283" y="1345073"/>
            <a:ext cx="6867525" cy="400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A8A0D7-FC04-43BB-A1A3-28270011B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283" y="1887323"/>
            <a:ext cx="9906000" cy="2105025"/>
          </a:xfrm>
          <a:prstGeom prst="rect">
            <a:avLst/>
          </a:prstGeom>
        </p:spPr>
      </p:pic>
      <p:pic>
        <p:nvPicPr>
          <p:cNvPr id="18" name="그림 4">
            <a:extLst>
              <a:ext uri="{FF2B5EF4-FFF2-40B4-BE49-F238E27FC236}">
                <a16:creationId xmlns:a16="http://schemas.microsoft.com/office/drawing/2014/main" id="{3BDA473F-0E39-1F41-97A5-51C589125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776" y="3260072"/>
            <a:ext cx="10349260" cy="34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32EEAE4-BF48-4F40-B6EE-11A94B4AC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07" y="3084482"/>
            <a:ext cx="5182584" cy="35511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5282CA-F942-4861-BB80-D0388339F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991" y="3149456"/>
            <a:ext cx="5258130" cy="3598864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1FCD781A-3B6C-465D-BEF9-1D8D9E271717}"/>
              </a:ext>
            </a:extLst>
          </p:cNvPr>
          <p:cNvSpPr txBox="1">
            <a:spLocks/>
          </p:cNvSpPr>
          <p:nvPr/>
        </p:nvSpPr>
        <p:spPr>
          <a:xfrm>
            <a:off x="2447104" y="658470"/>
            <a:ext cx="9054506" cy="2313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상품군별로</a:t>
            </a:r>
            <a:r>
              <a:rPr lang="ko-KR" altLang="en-US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값이 상이하다</a:t>
            </a:r>
            <a:r>
              <a:rPr lang="en-US" altLang="ko-KR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pPr marL="857250" indent="-857250" algn="ctr">
              <a:buFont typeface="Symbol" panose="05050102010706020507" pitchFamily="18" charset="2"/>
              <a:buChar char="Þ"/>
            </a:pPr>
            <a:r>
              <a:rPr lang="ko-KR" altLang="en-US" sz="54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상품군별로</a:t>
            </a:r>
            <a:r>
              <a:rPr lang="ko-KR" altLang="en-US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접근하자</a:t>
            </a:r>
            <a:r>
              <a:rPr lang="en-US" altLang="ko-KR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!</a:t>
            </a:r>
            <a:endParaRPr lang="ko-KR" altLang="en-US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90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BB9BDBF-6125-44A5-8048-C0B14D9C0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598" y="252413"/>
            <a:ext cx="596265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454E7FB7-2EA1-40D9-80A2-58DA386E8FE9}"/>
              </a:ext>
            </a:extLst>
          </p:cNvPr>
          <p:cNvSpPr txBox="1">
            <a:spLocks/>
          </p:cNvSpPr>
          <p:nvPr/>
        </p:nvSpPr>
        <p:spPr>
          <a:xfrm>
            <a:off x="2447104" y="658470"/>
            <a:ext cx="2868972" cy="576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예시</a:t>
            </a:r>
            <a:r>
              <a:rPr lang="en-US" altLang="ko-KR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algn="ctr"/>
            <a:r>
              <a:rPr lang="ko-KR" altLang="en-US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생활용품</a:t>
            </a:r>
            <a:endParaRPr lang="ko-KR" altLang="en-US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69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3887C6-5898-490A-9F4C-2F4588CE1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37" y="452437"/>
            <a:ext cx="64865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7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3CCC8D-9274-4717-BC19-216B9CC95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778" y="890855"/>
            <a:ext cx="6096000" cy="3305175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24E7F599-D8DF-2345-AB75-E2B447740732}"/>
              </a:ext>
            </a:extLst>
          </p:cNvPr>
          <p:cNvSpPr txBox="1">
            <a:spLocks/>
          </p:cNvSpPr>
          <p:nvPr/>
        </p:nvSpPr>
        <p:spPr>
          <a:xfrm>
            <a:off x="2680440" y="4350845"/>
            <a:ext cx="4859349" cy="575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*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정규표현식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이용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61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BDF81-196A-49B7-957B-B8717B508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426" y="137600"/>
            <a:ext cx="8680920" cy="17466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5434DF-5BA7-4775-91DE-6185D5B86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426" y="1977207"/>
            <a:ext cx="7295948" cy="48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5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B7421-6763-4AE6-80DC-9DEEE8D93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020" y="1538288"/>
            <a:ext cx="9641570" cy="36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6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60F40F-B571-4F00-AE86-0529955B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55" y="905180"/>
            <a:ext cx="5843704" cy="3717149"/>
          </a:xfrm>
          <a:prstGeom prst="rect">
            <a:avLst/>
          </a:prstGeom>
        </p:spPr>
      </p:pic>
      <p:pic>
        <p:nvPicPr>
          <p:cNvPr id="23" name="그림 2">
            <a:extLst>
              <a:ext uri="{FF2B5EF4-FFF2-40B4-BE49-F238E27FC236}">
                <a16:creationId xmlns:a16="http://schemas.microsoft.com/office/drawing/2014/main" id="{6C99A98D-59BB-524A-AA0D-D8FC05D27B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211" r="30115"/>
          <a:stretch/>
        </p:blipFill>
        <p:spPr>
          <a:xfrm>
            <a:off x="6628564" y="2867564"/>
            <a:ext cx="5435099" cy="3826042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010CC83A-E487-DD4C-AE16-20A4FD86487B}"/>
              </a:ext>
            </a:extLst>
          </p:cNvPr>
          <p:cNvSpPr txBox="1">
            <a:spLocks/>
          </p:cNvSpPr>
          <p:nvPr/>
        </p:nvSpPr>
        <p:spPr>
          <a:xfrm>
            <a:off x="2842193" y="243921"/>
            <a:ext cx="805116" cy="575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계절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28D2766-FB93-DC44-8376-5CE4D2E00702}"/>
              </a:ext>
            </a:extLst>
          </p:cNvPr>
          <p:cNvSpPr txBox="1">
            <a:spLocks/>
          </p:cNvSpPr>
          <p:nvPr/>
        </p:nvSpPr>
        <p:spPr>
          <a:xfrm>
            <a:off x="8270859" y="2153077"/>
            <a:ext cx="1924527" cy="575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달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월별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76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DBF143-8B60-C447-94C1-E2BF29F15817}"/>
              </a:ext>
            </a:extLst>
          </p:cNvPr>
          <p:cNvGrpSpPr/>
          <p:nvPr/>
        </p:nvGrpSpPr>
        <p:grpSpPr>
          <a:xfrm>
            <a:off x="0" y="143279"/>
            <a:ext cx="2465330" cy="2283628"/>
            <a:chOff x="-202709" y="-31533"/>
            <a:chExt cx="2465330" cy="2283628"/>
          </a:xfrm>
        </p:grpSpPr>
        <p:sp>
          <p:nvSpPr>
            <p:cNvPr id="11" name="모서리가 접힌 도형[F] 22">
              <a:extLst>
                <a:ext uri="{FF2B5EF4-FFF2-40B4-BE49-F238E27FC236}">
                  <a16:creationId xmlns:a16="http://schemas.microsoft.com/office/drawing/2014/main" id="{1A507021-2AD7-4E4F-88E0-C828606D8E8C}"/>
                </a:ext>
              </a:extLst>
            </p:cNvPr>
            <p:cNvSpPr/>
            <p:nvPr/>
          </p:nvSpPr>
          <p:spPr>
            <a:xfrm>
              <a:off x="206043" y="183660"/>
              <a:ext cx="1734720" cy="2068435"/>
            </a:xfrm>
            <a:prstGeom prst="foldedCorner">
              <a:avLst>
                <a:gd name="adj" fmla="val 25899"/>
              </a:avLst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CA61DACC-DD87-F646-9166-D63DF2255624}"/>
                </a:ext>
              </a:extLst>
            </p:cNvPr>
            <p:cNvSpPr txBox="1"/>
            <p:nvPr/>
          </p:nvSpPr>
          <p:spPr>
            <a:xfrm>
              <a:off x="283696" y="774216"/>
              <a:ext cx="19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479B44-034E-CE48-A952-44A0CC4AA5F6}"/>
                </a:ext>
              </a:extLst>
            </p:cNvPr>
            <p:cNvSpPr/>
            <p:nvPr/>
          </p:nvSpPr>
          <p:spPr>
            <a:xfrm rot="21421913">
              <a:off x="-202709" y="139990"/>
              <a:ext cx="2131718" cy="491668"/>
            </a:xfrm>
            <a:prstGeom prst="rect">
              <a:avLst/>
            </a:prstGeom>
            <a:solidFill>
              <a:srgbClr val="70A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C68A3A-CF0B-A44A-8571-65B10F1F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521027">
              <a:off x="-167416" y="-31533"/>
              <a:ext cx="857565" cy="876074"/>
            </a:xfrm>
            <a:prstGeom prst="rect">
              <a:avLst/>
            </a:prstGeom>
          </p:spPr>
        </p:pic>
        <p:sp>
          <p:nvSpPr>
            <p:cNvPr id="15" name="텍스트상자 30">
              <a:extLst>
                <a:ext uri="{FF2B5EF4-FFF2-40B4-BE49-F238E27FC236}">
                  <a16:creationId xmlns:a16="http://schemas.microsoft.com/office/drawing/2014/main" id="{E3F2BE41-4638-454E-A284-CC566AEFBF39}"/>
                </a:ext>
              </a:extLst>
            </p:cNvPr>
            <p:cNvSpPr txBox="1"/>
            <p:nvPr/>
          </p:nvSpPr>
          <p:spPr>
            <a:xfrm>
              <a:off x="497711" y="221839"/>
              <a:ext cx="128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PART I</a:t>
              </a:r>
              <a:endPara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23" name="제목 1"/>
          <p:cNvSpPr>
            <a:spLocks noGrp="1"/>
          </p:cNvSpPr>
          <p:nvPr>
            <p:ph type="ctrTitle"/>
          </p:nvPr>
        </p:nvSpPr>
        <p:spPr>
          <a:xfrm>
            <a:off x="2143018" y="2757718"/>
            <a:ext cx="9342400" cy="38692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&lt;</a:t>
            </a:r>
            <a:r>
              <a:rPr lang="ko-KR" altLang="en-US" sz="4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분석목표</a:t>
            </a:r>
            <a:r>
              <a:rPr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&gt;</a:t>
            </a:r>
            <a:br>
              <a:rPr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1. 2020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년 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월 실적 예측</a:t>
            </a:r>
            <a:b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2.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최적 수익을 고려한 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요일별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시간대별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카테고리별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편성 최적 방안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모형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제시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21EEBE1-3002-4570-A816-BA5B36C37F9B}"/>
              </a:ext>
            </a:extLst>
          </p:cNvPr>
          <p:cNvSpPr txBox="1">
            <a:spLocks/>
          </p:cNvSpPr>
          <p:nvPr/>
        </p:nvSpPr>
        <p:spPr>
          <a:xfrm rot="20960272">
            <a:off x="413760" y="1079435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endParaRPr lang="en-US" altLang="ko-KR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소개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754653B-023C-6647-B1C5-0C1DFD195DA0}"/>
              </a:ext>
            </a:extLst>
          </p:cNvPr>
          <p:cNvSpPr txBox="1">
            <a:spLocks/>
          </p:cNvSpPr>
          <p:nvPr/>
        </p:nvSpPr>
        <p:spPr>
          <a:xfrm>
            <a:off x="2143018" y="29117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챔피언 리그</a:t>
            </a:r>
            <a:b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&lt;NS Shop+</a:t>
            </a:r>
            <a:r>
              <a:rPr lang="ko-KR" altLang="en-US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편성 최적화</a:t>
            </a:r>
            <a:r>
              <a:rPr lang="en-US" altLang="ko-KR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&gt;</a:t>
            </a:r>
            <a:endParaRPr lang="ko-KR" altLang="en-US" dirty="0">
              <a:highlight>
                <a:srgbClr val="00CC9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057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454E7FB7-2EA1-40D9-80A2-58DA386E8FE9}"/>
              </a:ext>
            </a:extLst>
          </p:cNvPr>
          <p:cNvSpPr txBox="1">
            <a:spLocks/>
          </p:cNvSpPr>
          <p:nvPr/>
        </p:nvSpPr>
        <p:spPr>
          <a:xfrm>
            <a:off x="2447104" y="658470"/>
            <a:ext cx="2868972" cy="576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예시</a:t>
            </a:r>
            <a:r>
              <a:rPr lang="en-US" altLang="ko-KR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algn="ctr"/>
            <a:r>
              <a:rPr lang="ko-KR" altLang="en-US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의류</a:t>
            </a:r>
            <a:r>
              <a:rPr lang="en-US" altLang="ko-KR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5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잡화</a:t>
            </a:r>
            <a:endParaRPr lang="ko-KR" altLang="en-US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30AB2-C7C5-6345-9470-A57BFFCD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616" y="575644"/>
            <a:ext cx="5738941" cy="573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85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2165BB-9A89-9F41-B582-6443DDA3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020" y="1224001"/>
            <a:ext cx="5601503" cy="5422732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5F68CA-1D33-B74A-98D7-2C80304FB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166849"/>
            <a:ext cx="4775200" cy="2209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9F633A4E-EB64-9642-B759-946D1DE4BBC1}"/>
              </a:ext>
            </a:extLst>
          </p:cNvPr>
          <p:cNvSpPr txBox="1">
            <a:spLocks/>
          </p:cNvSpPr>
          <p:nvPr/>
        </p:nvSpPr>
        <p:spPr>
          <a:xfrm>
            <a:off x="2228070" y="-464129"/>
            <a:ext cx="8649690" cy="14180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여성용품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남성용품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신발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가방 여부 추출</a:t>
            </a:r>
            <a:endParaRPr lang="en-US" altLang="ko-KR" sz="18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926A094-B024-774A-9F73-3D856AB52E65}"/>
              </a:ext>
            </a:extLst>
          </p:cNvPr>
          <p:cNvSpPr txBox="1">
            <a:spLocks/>
          </p:cNvSpPr>
          <p:nvPr/>
        </p:nvSpPr>
        <p:spPr>
          <a:xfrm>
            <a:off x="8066168" y="1739072"/>
            <a:ext cx="4116649" cy="14180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무이자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일시불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세트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(+)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등의 여부도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변수화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가능할듯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38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1C0B0-5121-344C-8E29-BB338446B694}"/>
              </a:ext>
            </a:extLst>
          </p:cNvPr>
          <p:cNvGrpSpPr/>
          <p:nvPr/>
        </p:nvGrpSpPr>
        <p:grpSpPr>
          <a:xfrm>
            <a:off x="0" y="187128"/>
            <a:ext cx="2184076" cy="3921891"/>
            <a:chOff x="-255067" y="-31533"/>
            <a:chExt cx="2184076" cy="39218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6B6B26-CC50-4B4A-B031-2FE89E924B3E}"/>
                </a:ext>
              </a:extLst>
            </p:cNvPr>
            <p:cNvGrpSpPr/>
            <p:nvPr/>
          </p:nvGrpSpPr>
          <p:grpSpPr>
            <a:xfrm>
              <a:off x="-255067" y="1606730"/>
              <a:ext cx="2143472" cy="2283628"/>
              <a:chOff x="-202709" y="-31533"/>
              <a:chExt cx="2143472" cy="2283628"/>
            </a:xfrm>
          </p:grpSpPr>
          <p:sp>
            <p:nvSpPr>
              <p:cNvPr id="17" name="모서리가 접힌 도형[F] 48">
                <a:extLst>
                  <a:ext uri="{FF2B5EF4-FFF2-40B4-BE49-F238E27FC236}">
                    <a16:creationId xmlns:a16="http://schemas.microsoft.com/office/drawing/2014/main" id="{C1A870AB-A98E-2F47-9940-20A82F126BCE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0904BEF-D868-8047-9767-0656D73D9C3C}"/>
                  </a:ext>
                </a:extLst>
              </p:cNvPr>
              <p:cNvSpPr txBox="1"/>
              <p:nvPr/>
            </p:nvSpPr>
            <p:spPr>
              <a:xfrm>
                <a:off x="206043" y="892422"/>
                <a:ext cx="1629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817A16-E563-7244-8625-3A16043580F2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773AA9C-32D4-6A4F-BA31-B9F52F0CE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52">
                <a:extLst>
                  <a:ext uri="{FF2B5EF4-FFF2-40B4-BE49-F238E27FC236}">
                    <a16:creationId xmlns:a16="http://schemas.microsoft.com/office/drawing/2014/main" id="{60207CD2-93B9-FC43-A989-53F70C2E96D0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3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CEEF87-77ED-E54B-830B-9DAAB3227B29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4981BE-2695-0348-BE97-B98E2404B1BE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5A0DCA-2113-A840-AA58-05D082218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6" name="텍스트상자 47">
                <a:extLst>
                  <a:ext uri="{FF2B5EF4-FFF2-40B4-BE49-F238E27FC236}">
                    <a16:creationId xmlns:a16="http://schemas.microsoft.com/office/drawing/2014/main" id="{CC6756B3-A4AC-934F-9727-0BD071B94D39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AFD66E-0178-4540-9C7F-E765150FCFA0}"/>
                </a:ext>
              </a:extLst>
            </p:cNvPr>
            <p:cNvGrpSpPr/>
            <p:nvPr/>
          </p:nvGrpSpPr>
          <p:grpSpPr>
            <a:xfrm>
              <a:off x="-244066" y="751968"/>
              <a:ext cx="2131718" cy="876074"/>
              <a:chOff x="-202709" y="-31533"/>
              <a:chExt cx="2131718" cy="8760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19D0AD7-B547-9E44-A3E8-E075C18C8CCA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5A705BB-834B-2346-8C0A-A37EB92F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13" name="텍스트상자 44">
                <a:extLst>
                  <a:ext uri="{FF2B5EF4-FFF2-40B4-BE49-F238E27FC236}">
                    <a16:creationId xmlns:a16="http://schemas.microsoft.com/office/drawing/2014/main" id="{10286454-94B9-6C47-8508-4F46DEB8E61A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20960272">
            <a:off x="357151" y="2734650"/>
            <a:ext cx="1754209" cy="107187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EDA</a:t>
            </a:r>
            <a:endParaRPr lang="ko-KR" altLang="en-US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F633A4E-EB64-9642-B759-946D1DE4BBC1}"/>
              </a:ext>
            </a:extLst>
          </p:cNvPr>
          <p:cNvSpPr txBox="1">
            <a:spLocks/>
          </p:cNvSpPr>
          <p:nvPr/>
        </p:nvSpPr>
        <p:spPr>
          <a:xfrm>
            <a:off x="2346483" y="-360511"/>
            <a:ext cx="8649690" cy="14180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ko-KR" altLang="en-US" sz="4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시청률 데이터 경향성</a:t>
            </a:r>
            <a:endParaRPr lang="en-US" altLang="ko-KR" sz="36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926A094-B024-774A-9F73-3D856AB52E65}"/>
              </a:ext>
            </a:extLst>
          </p:cNvPr>
          <p:cNvSpPr txBox="1">
            <a:spLocks/>
          </p:cNvSpPr>
          <p:nvPr/>
        </p:nvSpPr>
        <p:spPr>
          <a:xfrm>
            <a:off x="2346483" y="4841267"/>
            <a:ext cx="9157259" cy="14180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시청률이 높은 시간대 파악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개략적으로 보고자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-23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round)</a:t>
            </a:r>
          </a:p>
          <a:p>
            <a:pPr marL="342900" indent="-342900" algn="l">
              <a:lnSpc>
                <a:spcPct val="200000"/>
              </a:lnSpc>
              <a:buFontTx/>
              <a:buChar char="-"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Prime time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존재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305ADA-E6C8-4747-BB3B-0908CED9CA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2382958" y="1128743"/>
            <a:ext cx="5914620" cy="36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30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7001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28123FC-4653-914C-A31A-5848D569A129}"/>
              </a:ext>
            </a:extLst>
          </p:cNvPr>
          <p:cNvSpPr txBox="1">
            <a:spLocks/>
          </p:cNvSpPr>
          <p:nvPr/>
        </p:nvSpPr>
        <p:spPr>
          <a:xfrm>
            <a:off x="1861468" y="224589"/>
            <a:ext cx="9961563" cy="523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향후 계획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:)</a:t>
            </a:r>
          </a:p>
          <a:p>
            <a:pPr algn="l">
              <a:lnSpc>
                <a:spcPct val="200000"/>
              </a:lnSpc>
            </a:pP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-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 외부 데이터 </a:t>
            </a:r>
            <a:r>
              <a:rPr lang="ko-KR" altLang="en-US" sz="25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크롤링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: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기상청 날씨 데이터</a:t>
            </a:r>
            <a:endParaRPr lang="en-US" altLang="ko-KR" sz="25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sym typeface="Wingdings" pitchFamily="2" charset="2"/>
            </a:endParaRPr>
          </a:p>
          <a:p>
            <a:pPr marL="342900" indent="-342900" algn="l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추가 변수 생성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: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주말 및 공휴일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/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날씨 변수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/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상품군별 특성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(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젠더 등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)</a:t>
            </a:r>
          </a:p>
          <a:p>
            <a:pPr marL="342900" indent="-342900" algn="l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실적 데이터에 시청률 데이터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merge (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방영 시간 중 최고시청률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/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평균 시청률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)</a:t>
            </a:r>
          </a:p>
          <a:p>
            <a:pPr marL="342900" indent="-342900" algn="l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시간대 나누기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(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프라임 타임 등 반영할 수 있도록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)</a:t>
            </a:r>
          </a:p>
          <a:p>
            <a:pPr marL="342900" indent="-342900" algn="l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모델링 의논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: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기본적인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regression 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모델부터 시작 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-&gt;</a:t>
            </a:r>
            <a:r>
              <a:rPr lang="ko-KR" altLang="en-US" sz="250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논문 </a:t>
            </a:r>
            <a:r>
              <a:rPr lang="en-US" altLang="ko-KR" sz="250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(</a:t>
            </a:r>
            <a:r>
              <a:rPr lang="ko-KR" altLang="en-US" sz="25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시계열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특징 반영할 수 있는 </a:t>
            </a:r>
            <a:r>
              <a:rPr lang="ko-KR" altLang="en-US" sz="2500" dirty="0" err="1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딥러닝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모델 사용</a:t>
            </a:r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)</a:t>
            </a: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sym typeface="Wingdings" pitchFamily="2" charset="2"/>
              </a:rPr>
              <a:t> 공부 예정</a:t>
            </a:r>
            <a:endParaRPr lang="en-US" altLang="ko-KR" sz="2500" dirty="0">
              <a:solidFill>
                <a:schemeClr val="bg2">
                  <a:lumMod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sym typeface="Wingdings" pitchFamily="2" charset="2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03DC095-4DF8-3F42-887C-1CF8656563D7}"/>
              </a:ext>
            </a:extLst>
          </p:cNvPr>
          <p:cNvSpPr txBox="1">
            <a:spLocks/>
          </p:cNvSpPr>
          <p:nvPr/>
        </p:nvSpPr>
        <p:spPr>
          <a:xfrm>
            <a:off x="4376117" y="5458691"/>
            <a:ext cx="4932264" cy="1842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감사합니다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!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86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DBF143-8B60-C447-94C1-E2BF29F15817}"/>
              </a:ext>
            </a:extLst>
          </p:cNvPr>
          <p:cNvGrpSpPr/>
          <p:nvPr/>
        </p:nvGrpSpPr>
        <p:grpSpPr>
          <a:xfrm>
            <a:off x="0" y="143279"/>
            <a:ext cx="2465330" cy="2283628"/>
            <a:chOff x="-202709" y="-31533"/>
            <a:chExt cx="2465330" cy="2283628"/>
          </a:xfrm>
        </p:grpSpPr>
        <p:sp>
          <p:nvSpPr>
            <p:cNvPr id="11" name="모서리가 접힌 도형[F] 22">
              <a:extLst>
                <a:ext uri="{FF2B5EF4-FFF2-40B4-BE49-F238E27FC236}">
                  <a16:creationId xmlns:a16="http://schemas.microsoft.com/office/drawing/2014/main" id="{1A507021-2AD7-4E4F-88E0-C828606D8E8C}"/>
                </a:ext>
              </a:extLst>
            </p:cNvPr>
            <p:cNvSpPr/>
            <p:nvPr/>
          </p:nvSpPr>
          <p:spPr>
            <a:xfrm>
              <a:off x="206043" y="183660"/>
              <a:ext cx="1734720" cy="2068435"/>
            </a:xfrm>
            <a:prstGeom prst="foldedCorner">
              <a:avLst>
                <a:gd name="adj" fmla="val 25899"/>
              </a:avLst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CA61DACC-DD87-F646-9166-D63DF2255624}"/>
                </a:ext>
              </a:extLst>
            </p:cNvPr>
            <p:cNvSpPr txBox="1"/>
            <p:nvPr/>
          </p:nvSpPr>
          <p:spPr>
            <a:xfrm>
              <a:off x="283696" y="774216"/>
              <a:ext cx="19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479B44-034E-CE48-A952-44A0CC4AA5F6}"/>
                </a:ext>
              </a:extLst>
            </p:cNvPr>
            <p:cNvSpPr/>
            <p:nvPr/>
          </p:nvSpPr>
          <p:spPr>
            <a:xfrm rot="21421913">
              <a:off x="-202709" y="139990"/>
              <a:ext cx="2131718" cy="491668"/>
            </a:xfrm>
            <a:prstGeom prst="rect">
              <a:avLst/>
            </a:prstGeom>
            <a:solidFill>
              <a:srgbClr val="70A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C68A3A-CF0B-A44A-8571-65B10F1F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521027">
              <a:off x="-167416" y="-31533"/>
              <a:ext cx="857565" cy="876074"/>
            </a:xfrm>
            <a:prstGeom prst="rect">
              <a:avLst/>
            </a:prstGeom>
          </p:spPr>
        </p:pic>
        <p:sp>
          <p:nvSpPr>
            <p:cNvPr id="15" name="텍스트상자 30">
              <a:extLst>
                <a:ext uri="{FF2B5EF4-FFF2-40B4-BE49-F238E27FC236}">
                  <a16:creationId xmlns:a16="http://schemas.microsoft.com/office/drawing/2014/main" id="{E3F2BE41-4638-454E-A284-CC566AEFBF39}"/>
                </a:ext>
              </a:extLst>
            </p:cNvPr>
            <p:cNvSpPr txBox="1"/>
            <p:nvPr/>
          </p:nvSpPr>
          <p:spPr>
            <a:xfrm>
              <a:off x="497711" y="221839"/>
              <a:ext cx="128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PART I</a:t>
              </a:r>
              <a:endPara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23" name="제목 1"/>
          <p:cNvSpPr>
            <a:spLocks noGrp="1"/>
          </p:cNvSpPr>
          <p:nvPr>
            <p:ph type="ctrTitle"/>
          </p:nvPr>
        </p:nvSpPr>
        <p:spPr>
          <a:xfrm>
            <a:off x="2276025" y="495141"/>
            <a:ext cx="9144000" cy="1831103"/>
          </a:xfrm>
        </p:spPr>
        <p:txBody>
          <a:bodyPr>
            <a:noAutofit/>
          </a:bodyPr>
          <a:lstStyle/>
          <a:p>
            <a:r>
              <a:rPr lang="en-US" altLang="ko-KR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&lt;</a:t>
            </a:r>
            <a:r>
              <a:rPr lang="ko-KR" altLang="en-US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제공 데이터</a:t>
            </a:r>
            <a:r>
              <a:rPr lang="en-US" altLang="ko-KR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&gt;</a:t>
            </a:r>
            <a:b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1. 19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년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월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~19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년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12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월 프로그램별 실적 데이터  </a:t>
            </a:r>
            <a:b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2. 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요일별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시간대별 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분단위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시청률 데이터 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단위 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%)</a:t>
            </a:r>
            <a:endParaRPr lang="ko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2062EB2-1783-4C96-9E83-B185821F5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32281"/>
              </p:ext>
            </p:extLst>
          </p:nvPr>
        </p:nvGraphicFramePr>
        <p:xfrm>
          <a:off x="2208071" y="2642139"/>
          <a:ext cx="9279907" cy="3720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4012">
                  <a:extLst>
                    <a:ext uri="{9D8B030D-6E8A-4147-A177-3AD203B41FA5}">
                      <a16:colId xmlns:a16="http://schemas.microsoft.com/office/drawing/2014/main" val="492100558"/>
                    </a:ext>
                  </a:extLst>
                </a:gridCol>
                <a:gridCol w="802508">
                  <a:extLst>
                    <a:ext uri="{9D8B030D-6E8A-4147-A177-3AD203B41FA5}">
                      <a16:colId xmlns:a16="http://schemas.microsoft.com/office/drawing/2014/main" val="1443192537"/>
                    </a:ext>
                  </a:extLst>
                </a:gridCol>
                <a:gridCol w="802508">
                  <a:extLst>
                    <a:ext uri="{9D8B030D-6E8A-4147-A177-3AD203B41FA5}">
                      <a16:colId xmlns:a16="http://schemas.microsoft.com/office/drawing/2014/main" val="3619308238"/>
                    </a:ext>
                  </a:extLst>
                </a:gridCol>
                <a:gridCol w="802508">
                  <a:extLst>
                    <a:ext uri="{9D8B030D-6E8A-4147-A177-3AD203B41FA5}">
                      <a16:colId xmlns:a16="http://schemas.microsoft.com/office/drawing/2014/main" val="3480898034"/>
                    </a:ext>
                  </a:extLst>
                </a:gridCol>
                <a:gridCol w="2816072">
                  <a:extLst>
                    <a:ext uri="{9D8B030D-6E8A-4147-A177-3AD203B41FA5}">
                      <a16:colId xmlns:a16="http://schemas.microsoft.com/office/drawing/2014/main" val="1892790450"/>
                    </a:ext>
                  </a:extLst>
                </a:gridCol>
                <a:gridCol w="787917">
                  <a:extLst>
                    <a:ext uri="{9D8B030D-6E8A-4147-A177-3AD203B41FA5}">
                      <a16:colId xmlns:a16="http://schemas.microsoft.com/office/drawing/2014/main" val="1121320892"/>
                    </a:ext>
                  </a:extLst>
                </a:gridCol>
                <a:gridCol w="933827">
                  <a:extLst>
                    <a:ext uri="{9D8B030D-6E8A-4147-A177-3AD203B41FA5}">
                      <a16:colId xmlns:a16="http://schemas.microsoft.com/office/drawing/2014/main" val="4182634826"/>
                    </a:ext>
                  </a:extLst>
                </a:gridCol>
                <a:gridCol w="1050555">
                  <a:extLst>
                    <a:ext uri="{9D8B030D-6E8A-4147-A177-3AD203B41FA5}">
                      <a16:colId xmlns:a16="http://schemas.microsoft.com/office/drawing/2014/main" val="990064964"/>
                    </a:ext>
                  </a:extLst>
                </a:gridCol>
              </a:tblGrid>
              <a:tr h="2480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방송일시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노출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마더코드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상품코드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상품군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판매단가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취급액 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7008785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남성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</a:rPr>
                        <a:t>2,099,000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02713474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여성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</a:rPr>
                        <a:t>4,371,000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3863566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남성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</a:rPr>
                        <a:t>3,262,000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99037174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여성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</a:rPr>
                        <a:t>6,955,000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8074664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남성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</a:rPr>
                        <a:t>6,672,000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2524504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여성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</a:rPr>
                        <a:t>9,337,000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09854214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7:00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200974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오모떼 레이스 파운데이션 브라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</a:rPr>
                        <a:t>6,819,000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749578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7:20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200974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오모떼 레이스 파운데이션 브라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15,689,000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352647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7:40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200974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오모떼 레이스 파운데이션 브라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25,370,000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6118032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8:00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100808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202377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CERINI by PAT </a:t>
                      </a:r>
                      <a:r>
                        <a:rPr lang="ko-KR" altLang="en-US" sz="900" u="none" strike="noStrike">
                          <a:effectLst/>
                        </a:rPr>
                        <a:t>남성 소프트 기모 릴렉스팬츠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16,133,000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24486733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8:20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100808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202377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CERINI by PAT </a:t>
                      </a:r>
                      <a:r>
                        <a:rPr lang="ko-KR" altLang="en-US" sz="900" u="none" strike="noStrike">
                          <a:effectLst/>
                        </a:rPr>
                        <a:t>남성 소프트 기모 릴렉스팬츠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30,061,000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8273056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8:40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100808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202377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CERINI by PAT </a:t>
                      </a:r>
                      <a:r>
                        <a:rPr lang="ko-KR" altLang="en-US" sz="900" u="none" strike="noStrike">
                          <a:effectLst/>
                        </a:rPr>
                        <a:t>남성 소프트 기모 릴렉스팬츠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53,542,000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8559428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9:00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100816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202404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보코 리버시블 무스탕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79,000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16,075,000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5225354"/>
                  </a:ext>
                </a:extLst>
              </a:tr>
              <a:tr h="2480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9:20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100816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202404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보코 리버시블 무스탕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79,000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    </a:t>
                      </a:r>
                      <a:r>
                        <a:rPr lang="en-US" altLang="ko-KR" sz="1000" u="none" strike="noStrike" dirty="0">
                          <a:effectLst/>
                        </a:rPr>
                        <a:t>25,628,000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52544"/>
                  </a:ext>
                </a:extLst>
              </a:tr>
            </a:tbl>
          </a:graphicData>
        </a:graphic>
      </p:graphicFrame>
      <p:sp>
        <p:nvSpPr>
          <p:cNvPr id="16" name="제목 1">
            <a:extLst>
              <a:ext uri="{FF2B5EF4-FFF2-40B4-BE49-F238E27FC236}">
                <a16:creationId xmlns:a16="http://schemas.microsoft.com/office/drawing/2014/main" id="{435D27D6-C2A8-46F8-BA46-FDFBD4DABB95}"/>
              </a:ext>
            </a:extLst>
          </p:cNvPr>
          <p:cNvSpPr txBox="1">
            <a:spLocks/>
          </p:cNvSpPr>
          <p:nvPr/>
        </p:nvSpPr>
        <p:spPr>
          <a:xfrm rot="20960272">
            <a:off x="413760" y="1079435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endParaRPr lang="en-US" altLang="ko-KR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소개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32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DBF143-8B60-C447-94C1-E2BF29F15817}"/>
              </a:ext>
            </a:extLst>
          </p:cNvPr>
          <p:cNvGrpSpPr/>
          <p:nvPr/>
        </p:nvGrpSpPr>
        <p:grpSpPr>
          <a:xfrm>
            <a:off x="0" y="143279"/>
            <a:ext cx="2465330" cy="2283628"/>
            <a:chOff x="-202709" y="-31533"/>
            <a:chExt cx="2465330" cy="2283628"/>
          </a:xfrm>
        </p:grpSpPr>
        <p:sp>
          <p:nvSpPr>
            <p:cNvPr id="11" name="모서리가 접힌 도형[F] 22">
              <a:extLst>
                <a:ext uri="{FF2B5EF4-FFF2-40B4-BE49-F238E27FC236}">
                  <a16:creationId xmlns:a16="http://schemas.microsoft.com/office/drawing/2014/main" id="{1A507021-2AD7-4E4F-88E0-C828606D8E8C}"/>
                </a:ext>
              </a:extLst>
            </p:cNvPr>
            <p:cNvSpPr/>
            <p:nvPr/>
          </p:nvSpPr>
          <p:spPr>
            <a:xfrm>
              <a:off x="206043" y="183660"/>
              <a:ext cx="1734720" cy="2068435"/>
            </a:xfrm>
            <a:prstGeom prst="foldedCorner">
              <a:avLst>
                <a:gd name="adj" fmla="val 25899"/>
              </a:avLst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CA61DACC-DD87-F646-9166-D63DF2255624}"/>
                </a:ext>
              </a:extLst>
            </p:cNvPr>
            <p:cNvSpPr txBox="1"/>
            <p:nvPr/>
          </p:nvSpPr>
          <p:spPr>
            <a:xfrm>
              <a:off x="283696" y="774216"/>
              <a:ext cx="19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479B44-034E-CE48-A952-44A0CC4AA5F6}"/>
                </a:ext>
              </a:extLst>
            </p:cNvPr>
            <p:cNvSpPr/>
            <p:nvPr/>
          </p:nvSpPr>
          <p:spPr>
            <a:xfrm rot="21421913">
              <a:off x="-202709" y="139990"/>
              <a:ext cx="2131718" cy="491668"/>
            </a:xfrm>
            <a:prstGeom prst="rect">
              <a:avLst/>
            </a:prstGeom>
            <a:solidFill>
              <a:srgbClr val="70A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C68A3A-CF0B-A44A-8571-65B10F1F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521027">
              <a:off x="-167416" y="-31533"/>
              <a:ext cx="857565" cy="876074"/>
            </a:xfrm>
            <a:prstGeom prst="rect">
              <a:avLst/>
            </a:prstGeom>
          </p:spPr>
        </p:pic>
        <p:sp>
          <p:nvSpPr>
            <p:cNvPr id="15" name="텍스트상자 30">
              <a:extLst>
                <a:ext uri="{FF2B5EF4-FFF2-40B4-BE49-F238E27FC236}">
                  <a16:creationId xmlns:a16="http://schemas.microsoft.com/office/drawing/2014/main" id="{E3F2BE41-4638-454E-A284-CC566AEFBF39}"/>
                </a:ext>
              </a:extLst>
            </p:cNvPr>
            <p:cNvSpPr txBox="1"/>
            <p:nvPr/>
          </p:nvSpPr>
          <p:spPr>
            <a:xfrm>
              <a:off x="497711" y="221839"/>
              <a:ext cx="128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PART I</a:t>
              </a:r>
              <a:endPara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23" name="제목 1"/>
          <p:cNvSpPr>
            <a:spLocks noGrp="1"/>
          </p:cNvSpPr>
          <p:nvPr>
            <p:ph type="ctrTitle"/>
          </p:nvPr>
        </p:nvSpPr>
        <p:spPr>
          <a:xfrm>
            <a:off x="2276025" y="495141"/>
            <a:ext cx="9144000" cy="1831103"/>
          </a:xfrm>
        </p:spPr>
        <p:txBody>
          <a:bodyPr>
            <a:noAutofit/>
          </a:bodyPr>
          <a:lstStyle/>
          <a:p>
            <a:r>
              <a:rPr lang="en-US" altLang="ko-KR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&lt;</a:t>
            </a:r>
            <a:r>
              <a:rPr lang="ko-KR" altLang="en-US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제공 데이터</a:t>
            </a:r>
            <a:r>
              <a:rPr lang="en-US" altLang="ko-KR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&gt;</a:t>
            </a:r>
            <a:b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1. 19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년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월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~19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년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12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월 프로그램별 실적 데이터  </a:t>
            </a:r>
            <a:b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2. </a:t>
            </a:r>
            <a:r>
              <a:rPr lang="ko-KR" altLang="en-US" sz="3600" dirty="0" err="1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요일별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시간대별 </a:t>
            </a:r>
            <a:r>
              <a:rPr lang="ko-KR" altLang="en-US" sz="3600" dirty="0" err="1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분단위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시청률 데이터 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단위 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%)</a:t>
            </a:r>
            <a:endParaRPr lang="ko-KR" altLang="en-US" sz="3600" dirty="0">
              <a:highlight>
                <a:srgbClr val="FFFF00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8B59FC-17F6-44DB-825A-960374663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55901"/>
              </p:ext>
            </p:extLst>
          </p:nvPr>
        </p:nvGraphicFramePr>
        <p:xfrm>
          <a:off x="1590226" y="2779269"/>
          <a:ext cx="10515597" cy="368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609">
                  <a:extLst>
                    <a:ext uri="{9D8B030D-6E8A-4147-A177-3AD203B41FA5}">
                      <a16:colId xmlns:a16="http://schemas.microsoft.com/office/drawing/2014/main" val="2179254130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3316364925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186755268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2709424017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4124058140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3516626693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1193544586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1943184528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3449960912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3609519139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2098252938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1276603853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4150162959"/>
                    </a:ext>
                  </a:extLst>
                </a:gridCol>
                <a:gridCol w="758076">
                  <a:extLst>
                    <a:ext uri="{9D8B030D-6E8A-4147-A177-3AD203B41FA5}">
                      <a16:colId xmlns:a16="http://schemas.microsoft.com/office/drawing/2014/main" val="1947204195"/>
                    </a:ext>
                  </a:extLst>
                </a:gridCol>
              </a:tblGrid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시간대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2019-01-07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2019-01-08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2019-01-13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2743490899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1939961891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1288729413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3118939589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4221075136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3113358793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3017735889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3707847557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3306852099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1366561309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946817861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2735518310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1129319843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2549942719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2018191223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2827910954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3792497793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02:16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2518536307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1026105910"/>
                  </a:ext>
                </a:extLst>
              </a:tr>
              <a:tr h="1841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02:18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5" marR="5415" marT="5415" marB="0" anchor="ctr"/>
                </a:tc>
                <a:extLst>
                  <a:ext uri="{0D108BD9-81ED-4DB2-BD59-A6C34878D82A}">
                    <a16:rowId xmlns:a16="http://schemas.microsoft.com/office/drawing/2014/main" val="3158014130"/>
                  </a:ext>
                </a:extLst>
              </a:tr>
            </a:tbl>
          </a:graphicData>
        </a:graphic>
      </p:graphicFrame>
      <p:sp>
        <p:nvSpPr>
          <p:cNvPr id="16" name="제목 1">
            <a:extLst>
              <a:ext uri="{FF2B5EF4-FFF2-40B4-BE49-F238E27FC236}">
                <a16:creationId xmlns:a16="http://schemas.microsoft.com/office/drawing/2014/main" id="{B362AB7F-18B4-4FA3-AC5A-5258FD7A47C4}"/>
              </a:ext>
            </a:extLst>
          </p:cNvPr>
          <p:cNvSpPr txBox="1">
            <a:spLocks/>
          </p:cNvSpPr>
          <p:nvPr/>
        </p:nvSpPr>
        <p:spPr>
          <a:xfrm rot="20960272">
            <a:off x="413760" y="1079435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endParaRPr lang="en-US" altLang="ko-KR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소개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74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DBF143-8B60-C447-94C1-E2BF29F15817}"/>
              </a:ext>
            </a:extLst>
          </p:cNvPr>
          <p:cNvGrpSpPr/>
          <p:nvPr/>
        </p:nvGrpSpPr>
        <p:grpSpPr>
          <a:xfrm>
            <a:off x="0" y="143279"/>
            <a:ext cx="2465330" cy="2283628"/>
            <a:chOff x="-202709" y="-31533"/>
            <a:chExt cx="2465330" cy="2283628"/>
          </a:xfrm>
        </p:grpSpPr>
        <p:sp>
          <p:nvSpPr>
            <p:cNvPr id="11" name="모서리가 접힌 도형[F] 22">
              <a:extLst>
                <a:ext uri="{FF2B5EF4-FFF2-40B4-BE49-F238E27FC236}">
                  <a16:creationId xmlns:a16="http://schemas.microsoft.com/office/drawing/2014/main" id="{1A507021-2AD7-4E4F-88E0-C828606D8E8C}"/>
                </a:ext>
              </a:extLst>
            </p:cNvPr>
            <p:cNvSpPr/>
            <p:nvPr/>
          </p:nvSpPr>
          <p:spPr>
            <a:xfrm>
              <a:off x="206043" y="183660"/>
              <a:ext cx="1734720" cy="2068435"/>
            </a:xfrm>
            <a:prstGeom prst="foldedCorner">
              <a:avLst>
                <a:gd name="adj" fmla="val 25899"/>
              </a:avLst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CA61DACC-DD87-F646-9166-D63DF2255624}"/>
                </a:ext>
              </a:extLst>
            </p:cNvPr>
            <p:cNvSpPr txBox="1"/>
            <p:nvPr/>
          </p:nvSpPr>
          <p:spPr>
            <a:xfrm>
              <a:off x="283696" y="774216"/>
              <a:ext cx="19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479B44-034E-CE48-A952-44A0CC4AA5F6}"/>
                </a:ext>
              </a:extLst>
            </p:cNvPr>
            <p:cNvSpPr/>
            <p:nvPr/>
          </p:nvSpPr>
          <p:spPr>
            <a:xfrm rot="21421913">
              <a:off x="-202709" y="139990"/>
              <a:ext cx="2131718" cy="491668"/>
            </a:xfrm>
            <a:prstGeom prst="rect">
              <a:avLst/>
            </a:prstGeom>
            <a:solidFill>
              <a:srgbClr val="70A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C68A3A-CF0B-A44A-8571-65B10F1F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521027">
              <a:off x="-167416" y="-31533"/>
              <a:ext cx="857565" cy="876074"/>
            </a:xfrm>
            <a:prstGeom prst="rect">
              <a:avLst/>
            </a:prstGeom>
          </p:spPr>
        </p:pic>
        <p:sp>
          <p:nvSpPr>
            <p:cNvPr id="15" name="텍스트상자 30">
              <a:extLst>
                <a:ext uri="{FF2B5EF4-FFF2-40B4-BE49-F238E27FC236}">
                  <a16:creationId xmlns:a16="http://schemas.microsoft.com/office/drawing/2014/main" id="{E3F2BE41-4638-454E-A284-CC566AEFBF39}"/>
                </a:ext>
              </a:extLst>
            </p:cNvPr>
            <p:cNvSpPr txBox="1"/>
            <p:nvPr/>
          </p:nvSpPr>
          <p:spPr>
            <a:xfrm>
              <a:off x="497711" y="221839"/>
              <a:ext cx="128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PART I</a:t>
              </a:r>
              <a:endPara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23" name="제목 1"/>
          <p:cNvSpPr>
            <a:spLocks noGrp="1"/>
          </p:cNvSpPr>
          <p:nvPr>
            <p:ph type="ctrTitle"/>
          </p:nvPr>
        </p:nvSpPr>
        <p:spPr>
          <a:xfrm>
            <a:off x="2276025" y="1479302"/>
            <a:ext cx="9144000" cy="1831103"/>
          </a:xfrm>
        </p:spPr>
        <p:txBody>
          <a:bodyPr>
            <a:noAutofit/>
          </a:bodyPr>
          <a:lstStyle/>
          <a:p>
            <a:r>
              <a:rPr lang="en-US" altLang="ko-KR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&lt;</a:t>
            </a:r>
            <a:r>
              <a:rPr lang="ko-KR" altLang="en-US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평가 방법</a:t>
            </a:r>
            <a:r>
              <a:rPr lang="en-US" altLang="ko-KR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&gt;</a:t>
            </a:r>
            <a:b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b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평균절대비율오차</a:t>
            </a:r>
            <a:b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(Mean Absolute Percentage Error)</a:t>
            </a:r>
            <a:endParaRPr lang="ko-KR" altLang="en-US" sz="3600" dirty="0">
              <a:highlight>
                <a:srgbClr val="FFFF00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46E97F-0324-4D07-8459-AFDE65AE052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83" y="3547595"/>
            <a:ext cx="7219084" cy="196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D77C3BB3-5249-4343-A888-AB57872396F3}"/>
              </a:ext>
            </a:extLst>
          </p:cNvPr>
          <p:cNvSpPr txBox="1">
            <a:spLocks/>
          </p:cNvSpPr>
          <p:nvPr/>
        </p:nvSpPr>
        <p:spPr>
          <a:xfrm rot="20960272">
            <a:off x="413760" y="1079435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3A53A2C-A286-EA47-97CF-89F21D0C3D74}"/>
              </a:ext>
            </a:extLst>
          </p:cNvPr>
          <p:cNvSpPr txBox="1">
            <a:spLocks/>
          </p:cNvSpPr>
          <p:nvPr/>
        </p:nvSpPr>
        <p:spPr>
          <a:xfrm rot="20960272">
            <a:off x="413760" y="1134559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endParaRPr lang="en-US" altLang="ko-KR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소개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45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DBF143-8B60-C447-94C1-E2BF29F15817}"/>
              </a:ext>
            </a:extLst>
          </p:cNvPr>
          <p:cNvGrpSpPr/>
          <p:nvPr/>
        </p:nvGrpSpPr>
        <p:grpSpPr>
          <a:xfrm>
            <a:off x="0" y="143279"/>
            <a:ext cx="2465330" cy="2283628"/>
            <a:chOff x="-202709" y="-31533"/>
            <a:chExt cx="2465330" cy="2283628"/>
          </a:xfrm>
        </p:grpSpPr>
        <p:sp>
          <p:nvSpPr>
            <p:cNvPr id="11" name="모서리가 접힌 도형[F] 22">
              <a:extLst>
                <a:ext uri="{FF2B5EF4-FFF2-40B4-BE49-F238E27FC236}">
                  <a16:creationId xmlns:a16="http://schemas.microsoft.com/office/drawing/2014/main" id="{1A507021-2AD7-4E4F-88E0-C828606D8E8C}"/>
                </a:ext>
              </a:extLst>
            </p:cNvPr>
            <p:cNvSpPr/>
            <p:nvPr/>
          </p:nvSpPr>
          <p:spPr>
            <a:xfrm>
              <a:off x="206043" y="183660"/>
              <a:ext cx="1734720" cy="2068435"/>
            </a:xfrm>
            <a:prstGeom prst="foldedCorner">
              <a:avLst>
                <a:gd name="adj" fmla="val 25899"/>
              </a:avLst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CA61DACC-DD87-F646-9166-D63DF2255624}"/>
                </a:ext>
              </a:extLst>
            </p:cNvPr>
            <p:cNvSpPr txBox="1"/>
            <p:nvPr/>
          </p:nvSpPr>
          <p:spPr>
            <a:xfrm>
              <a:off x="283696" y="774216"/>
              <a:ext cx="19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479B44-034E-CE48-A952-44A0CC4AA5F6}"/>
                </a:ext>
              </a:extLst>
            </p:cNvPr>
            <p:cNvSpPr/>
            <p:nvPr/>
          </p:nvSpPr>
          <p:spPr>
            <a:xfrm rot="21421913">
              <a:off x="-202709" y="139990"/>
              <a:ext cx="2131718" cy="491668"/>
            </a:xfrm>
            <a:prstGeom prst="rect">
              <a:avLst/>
            </a:prstGeom>
            <a:solidFill>
              <a:srgbClr val="70A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C68A3A-CF0B-A44A-8571-65B10F1F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521027">
              <a:off x="-167416" y="-31533"/>
              <a:ext cx="857565" cy="876074"/>
            </a:xfrm>
            <a:prstGeom prst="rect">
              <a:avLst/>
            </a:prstGeom>
          </p:spPr>
        </p:pic>
        <p:sp>
          <p:nvSpPr>
            <p:cNvPr id="15" name="텍스트상자 30">
              <a:extLst>
                <a:ext uri="{FF2B5EF4-FFF2-40B4-BE49-F238E27FC236}">
                  <a16:creationId xmlns:a16="http://schemas.microsoft.com/office/drawing/2014/main" id="{E3F2BE41-4638-454E-A284-CC566AEFBF39}"/>
                </a:ext>
              </a:extLst>
            </p:cNvPr>
            <p:cNvSpPr txBox="1"/>
            <p:nvPr/>
          </p:nvSpPr>
          <p:spPr>
            <a:xfrm>
              <a:off x="497711" y="221839"/>
              <a:ext cx="128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PART I</a:t>
              </a:r>
              <a:endPara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23" name="제목 1"/>
          <p:cNvSpPr>
            <a:spLocks noGrp="1"/>
          </p:cNvSpPr>
          <p:nvPr>
            <p:ph type="ctrTitle"/>
          </p:nvPr>
        </p:nvSpPr>
        <p:spPr>
          <a:xfrm>
            <a:off x="2434686" y="-365101"/>
            <a:ext cx="9144000" cy="3089921"/>
          </a:xfrm>
        </p:spPr>
        <p:txBody>
          <a:bodyPr>
            <a:noAutofit/>
          </a:bodyPr>
          <a:lstStyle/>
          <a:p>
            <a:pPr algn="l"/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&lt;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분석 스케줄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&gt;</a:t>
            </a:r>
            <a:b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주차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(8/8): </a:t>
            </a:r>
            <a:r>
              <a:rPr lang="ko-KR" altLang="en-US" sz="3600" dirty="0" err="1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상품군별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데이터 해석 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+ 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외부데이터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날씨 및 시청률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홈쇼핑 관련 논문검색</a:t>
            </a:r>
            <a: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br>
              <a:rPr lang="en-US" altLang="ko-KR" sz="3600" dirty="0">
                <a:highlight>
                  <a:srgbClr val="FFFF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주차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(8/15): 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크롤링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+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논의 바탕으로 전처리 완료</a:t>
            </a:r>
            <a:b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주차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(8/22):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다양한 분석방법 적용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7F8A756B-B4C2-4121-B3B9-C8E71079420F}"/>
              </a:ext>
            </a:extLst>
          </p:cNvPr>
          <p:cNvSpPr txBox="1">
            <a:spLocks/>
          </p:cNvSpPr>
          <p:nvPr/>
        </p:nvSpPr>
        <p:spPr>
          <a:xfrm>
            <a:off x="2434686" y="3574269"/>
            <a:ext cx="9144000" cy="30899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&lt;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역할 분담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&gt;</a:t>
            </a:r>
            <a:b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ko-KR" altLang="en-US" sz="3600" dirty="0" err="1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상품군별</a:t>
            </a:r>
            <a:r>
              <a:rPr lang="ko-KR" altLang="en-US" sz="3600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데이터 해석</a:t>
            </a:r>
            <a:r>
              <a:rPr lang="en-US" altLang="ko-KR" sz="3600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(4</a:t>
            </a:r>
            <a:r>
              <a:rPr lang="ko-KR" altLang="en-US" sz="3600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명</a:t>
            </a:r>
            <a:r>
              <a:rPr lang="en-US" altLang="ko-KR" sz="3600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algn="l"/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의류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속옷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이미용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김민회</a:t>
            </a:r>
            <a:endParaRPr lang="ko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l"/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주방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가전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이성우</a:t>
            </a:r>
          </a:p>
          <a:p>
            <a:pPr algn="l"/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잡화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농수축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건강기능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김수연</a:t>
            </a:r>
          </a:p>
          <a:p>
            <a:pPr algn="l"/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생활용품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가구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침구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무형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손지우</a:t>
            </a:r>
          </a:p>
          <a:p>
            <a:pPr algn="l"/>
            <a:r>
              <a:rPr lang="ko-KR" altLang="en-US" sz="3600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외부 데이터</a:t>
            </a:r>
            <a:r>
              <a:rPr lang="en-US" altLang="ko-KR" sz="3600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(1</a:t>
            </a:r>
            <a:r>
              <a:rPr lang="ko-KR" altLang="en-US" sz="3600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명</a:t>
            </a:r>
            <a:r>
              <a:rPr lang="en-US" altLang="ko-KR" sz="3600" dirty="0">
                <a:highlight>
                  <a:srgbClr val="00CC9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lang="en-US" altLang="ko-KR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  <a:r>
              <a:rPr lang="ko-KR" altLang="en-US" sz="3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백채빈</a:t>
            </a:r>
            <a:endParaRPr lang="ko-KR" altLang="en-US" sz="3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8CB4A62-BD96-452D-B538-47039DDC1524}"/>
              </a:ext>
            </a:extLst>
          </p:cNvPr>
          <p:cNvSpPr txBox="1">
            <a:spLocks/>
          </p:cNvSpPr>
          <p:nvPr/>
        </p:nvSpPr>
        <p:spPr>
          <a:xfrm rot="20960272">
            <a:off x="413760" y="1079435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endParaRPr lang="en-US" altLang="ko-KR" sz="32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소개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DBF143-8B60-C447-94C1-E2BF29F15817}"/>
              </a:ext>
            </a:extLst>
          </p:cNvPr>
          <p:cNvGrpSpPr/>
          <p:nvPr/>
        </p:nvGrpSpPr>
        <p:grpSpPr>
          <a:xfrm>
            <a:off x="0" y="143279"/>
            <a:ext cx="2465330" cy="2283628"/>
            <a:chOff x="-202709" y="-31533"/>
            <a:chExt cx="2465330" cy="2283628"/>
          </a:xfrm>
        </p:grpSpPr>
        <p:sp>
          <p:nvSpPr>
            <p:cNvPr id="11" name="모서리가 접힌 도형[F] 22">
              <a:extLst>
                <a:ext uri="{FF2B5EF4-FFF2-40B4-BE49-F238E27FC236}">
                  <a16:creationId xmlns:a16="http://schemas.microsoft.com/office/drawing/2014/main" id="{1A507021-2AD7-4E4F-88E0-C828606D8E8C}"/>
                </a:ext>
              </a:extLst>
            </p:cNvPr>
            <p:cNvSpPr/>
            <p:nvPr/>
          </p:nvSpPr>
          <p:spPr>
            <a:xfrm>
              <a:off x="206043" y="183660"/>
              <a:ext cx="1734720" cy="2068435"/>
            </a:xfrm>
            <a:prstGeom prst="foldedCorner">
              <a:avLst>
                <a:gd name="adj" fmla="val 25899"/>
              </a:avLst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CA61DACC-DD87-F646-9166-D63DF2255624}"/>
                </a:ext>
              </a:extLst>
            </p:cNvPr>
            <p:cNvSpPr txBox="1"/>
            <p:nvPr/>
          </p:nvSpPr>
          <p:spPr>
            <a:xfrm>
              <a:off x="283696" y="774216"/>
              <a:ext cx="1978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479B44-034E-CE48-A952-44A0CC4AA5F6}"/>
                </a:ext>
              </a:extLst>
            </p:cNvPr>
            <p:cNvSpPr/>
            <p:nvPr/>
          </p:nvSpPr>
          <p:spPr>
            <a:xfrm rot="21421913">
              <a:off x="-202709" y="139990"/>
              <a:ext cx="2131718" cy="491668"/>
            </a:xfrm>
            <a:prstGeom prst="rect">
              <a:avLst/>
            </a:prstGeom>
            <a:solidFill>
              <a:srgbClr val="70A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C68A3A-CF0B-A44A-8571-65B10F1F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521027">
              <a:off x="-167416" y="-31533"/>
              <a:ext cx="857565" cy="876074"/>
            </a:xfrm>
            <a:prstGeom prst="rect">
              <a:avLst/>
            </a:prstGeom>
          </p:spPr>
        </p:pic>
        <p:sp>
          <p:nvSpPr>
            <p:cNvPr id="15" name="텍스트상자 30">
              <a:extLst>
                <a:ext uri="{FF2B5EF4-FFF2-40B4-BE49-F238E27FC236}">
                  <a16:creationId xmlns:a16="http://schemas.microsoft.com/office/drawing/2014/main" id="{E3F2BE41-4638-454E-A284-CC566AEFBF39}"/>
                </a:ext>
              </a:extLst>
            </p:cNvPr>
            <p:cNvSpPr txBox="1"/>
            <p:nvPr/>
          </p:nvSpPr>
          <p:spPr>
            <a:xfrm>
              <a:off x="497711" y="221839"/>
              <a:ext cx="128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PART I</a:t>
              </a:r>
              <a:endPara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23" name="제목 1"/>
          <p:cNvSpPr>
            <a:spLocks noGrp="1"/>
          </p:cNvSpPr>
          <p:nvPr>
            <p:ph type="ctrTitle"/>
          </p:nvPr>
        </p:nvSpPr>
        <p:spPr>
          <a:xfrm>
            <a:off x="2180105" y="-25043"/>
            <a:ext cx="4075611" cy="1171358"/>
          </a:xfrm>
        </p:spPr>
        <p:txBody>
          <a:bodyPr/>
          <a:lstStyle/>
          <a:p>
            <a:r>
              <a:rPr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Github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활용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540BB69-C9FA-4E88-A738-AB188ABBC938}"/>
              </a:ext>
            </a:extLst>
          </p:cNvPr>
          <p:cNvSpPr txBox="1">
            <a:spLocks/>
          </p:cNvSpPr>
          <p:nvPr/>
        </p:nvSpPr>
        <p:spPr>
          <a:xfrm rot="20960272">
            <a:off x="341881" y="768803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Github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7" name="그림 1">
            <a:extLst>
              <a:ext uri="{FF2B5EF4-FFF2-40B4-BE49-F238E27FC236}">
                <a16:creationId xmlns:a16="http://schemas.microsoft.com/office/drawing/2014/main" id="{4EDB5E06-F1B9-FC41-8944-160F86E3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758" y="1179860"/>
            <a:ext cx="9697289" cy="50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2" name="그룹 15">
            <a:extLst>
              <a:ext uri="{FF2B5EF4-FFF2-40B4-BE49-F238E27FC236}">
                <a16:creationId xmlns:a16="http://schemas.microsoft.com/office/drawing/2014/main" id="{3588F6E1-32A5-E248-BBE5-79B692EC068E}"/>
              </a:ext>
            </a:extLst>
          </p:cNvPr>
          <p:cNvGrpSpPr/>
          <p:nvPr/>
        </p:nvGrpSpPr>
        <p:grpSpPr>
          <a:xfrm>
            <a:off x="0" y="339051"/>
            <a:ext cx="2251283" cy="3067129"/>
            <a:chOff x="-244066" y="-31533"/>
            <a:chExt cx="2251283" cy="3067129"/>
          </a:xfrm>
        </p:grpSpPr>
        <p:grpSp>
          <p:nvGrpSpPr>
            <p:cNvPr id="3" name="그룹 16">
              <a:extLst>
                <a:ext uri="{FF2B5EF4-FFF2-40B4-BE49-F238E27FC236}">
                  <a16:creationId xmlns:a16="http://schemas.microsoft.com/office/drawing/2014/main" id="{863CAD4D-FED8-6E4C-9168-4FE8DA7730BD}"/>
                </a:ext>
              </a:extLst>
            </p:cNvPr>
            <p:cNvGrpSpPr/>
            <p:nvPr/>
          </p:nvGrpSpPr>
          <p:grpSpPr>
            <a:xfrm>
              <a:off x="-244066" y="751968"/>
              <a:ext cx="2251283" cy="2283628"/>
              <a:chOff x="-202709" y="-31533"/>
              <a:chExt cx="2251283" cy="2283628"/>
            </a:xfrm>
          </p:grpSpPr>
          <p:sp>
            <p:nvSpPr>
              <p:cNvPr id="22" name="모서리가 접힌 도형[F] 26">
                <a:extLst>
                  <a:ext uri="{FF2B5EF4-FFF2-40B4-BE49-F238E27FC236}">
                    <a16:creationId xmlns:a16="http://schemas.microsoft.com/office/drawing/2014/main" id="{DB374C52-CBA7-2A44-B7DF-F104C9D7F686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AA71988A-D9AF-2344-836E-9B4CA50E6B26}"/>
                  </a:ext>
                </a:extLst>
              </p:cNvPr>
              <p:cNvSpPr txBox="1"/>
              <p:nvPr/>
            </p:nvSpPr>
            <p:spPr>
              <a:xfrm>
                <a:off x="69649" y="947394"/>
                <a:ext cx="1978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025D76E-E355-2C4B-94D3-3AEBE78355DD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A6C0012-3E87-5244-BD6C-4378C5779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6" name="텍스트상자 32">
                <a:extLst>
                  <a:ext uri="{FF2B5EF4-FFF2-40B4-BE49-F238E27FC236}">
                    <a16:creationId xmlns:a16="http://schemas.microsoft.com/office/drawing/2014/main" id="{AFFF4003-0A57-5D4E-B9C3-838149A59F2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4" name="그룹 17">
              <a:extLst>
                <a:ext uri="{FF2B5EF4-FFF2-40B4-BE49-F238E27FC236}">
                  <a16:creationId xmlns:a16="http://schemas.microsoft.com/office/drawing/2014/main" id="{F4137FF4-D949-D14D-BDFD-5F7CE42F23B5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7C15622-FA81-DB4E-88E7-E8437ED61BA3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DC6BE2E-1F50-8041-A831-3FBFF5468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38">
                <a:extLst>
                  <a:ext uri="{FF2B5EF4-FFF2-40B4-BE49-F238E27FC236}">
                    <a16:creationId xmlns:a16="http://schemas.microsoft.com/office/drawing/2014/main" id="{BA844431-86D6-BF44-97FE-0FD36104511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C6DFFFFB-4197-4DC5-8C75-C4BA352D5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4325" y="1673933"/>
            <a:ext cx="9144000" cy="387696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1) </a:t>
            </a: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시계열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변수 </a:t>
            </a: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파싱</a:t>
            </a:r>
            <a:b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2) </a:t>
            </a: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변수명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변경</a:t>
            </a:r>
            <a:b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3)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노출시간 </a:t>
            </a: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전처리</a:t>
            </a:r>
            <a:b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4) Business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모델에 안 맞는 데이터 제거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BD3E0AD-DFCE-46DD-B7A0-181028F93F6A}"/>
              </a:ext>
            </a:extLst>
          </p:cNvPr>
          <p:cNvSpPr txBox="1">
            <a:spLocks/>
          </p:cNvSpPr>
          <p:nvPr/>
        </p:nvSpPr>
        <p:spPr>
          <a:xfrm rot="20960272">
            <a:off x="341880" y="1794007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전처리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9B16C67-657E-CF49-9BD4-A052FA38DD74}"/>
              </a:ext>
            </a:extLst>
          </p:cNvPr>
          <p:cNvSpPr txBox="1">
            <a:spLocks/>
          </p:cNvSpPr>
          <p:nvPr/>
        </p:nvSpPr>
        <p:spPr>
          <a:xfrm>
            <a:off x="2224603" y="665712"/>
            <a:ext cx="4865320" cy="1174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07092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2820"/>
            <a:ext cx="15703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2" name="그룹 15">
            <a:extLst>
              <a:ext uri="{FF2B5EF4-FFF2-40B4-BE49-F238E27FC236}">
                <a16:creationId xmlns:a16="http://schemas.microsoft.com/office/drawing/2014/main" id="{3588F6E1-32A5-E248-BBE5-79B692EC068E}"/>
              </a:ext>
            </a:extLst>
          </p:cNvPr>
          <p:cNvGrpSpPr/>
          <p:nvPr/>
        </p:nvGrpSpPr>
        <p:grpSpPr>
          <a:xfrm>
            <a:off x="0" y="339051"/>
            <a:ext cx="2251283" cy="3067129"/>
            <a:chOff x="-244066" y="-31533"/>
            <a:chExt cx="2251283" cy="3067129"/>
          </a:xfrm>
        </p:grpSpPr>
        <p:grpSp>
          <p:nvGrpSpPr>
            <p:cNvPr id="3" name="그룹 16">
              <a:extLst>
                <a:ext uri="{FF2B5EF4-FFF2-40B4-BE49-F238E27FC236}">
                  <a16:creationId xmlns:a16="http://schemas.microsoft.com/office/drawing/2014/main" id="{863CAD4D-FED8-6E4C-9168-4FE8DA7730BD}"/>
                </a:ext>
              </a:extLst>
            </p:cNvPr>
            <p:cNvGrpSpPr/>
            <p:nvPr/>
          </p:nvGrpSpPr>
          <p:grpSpPr>
            <a:xfrm>
              <a:off x="-244066" y="751968"/>
              <a:ext cx="2251283" cy="2283628"/>
              <a:chOff x="-202709" y="-31533"/>
              <a:chExt cx="2251283" cy="2283628"/>
            </a:xfrm>
          </p:grpSpPr>
          <p:sp>
            <p:nvSpPr>
              <p:cNvPr id="22" name="모서리가 접힌 도형[F] 26">
                <a:extLst>
                  <a:ext uri="{FF2B5EF4-FFF2-40B4-BE49-F238E27FC236}">
                    <a16:creationId xmlns:a16="http://schemas.microsoft.com/office/drawing/2014/main" id="{DB374C52-CBA7-2A44-B7DF-F104C9D7F686}"/>
                  </a:ext>
                </a:extLst>
              </p:cNvPr>
              <p:cNvSpPr/>
              <p:nvPr/>
            </p:nvSpPr>
            <p:spPr>
              <a:xfrm>
                <a:off x="206043" y="183660"/>
                <a:ext cx="1734720" cy="2068435"/>
              </a:xfrm>
              <a:prstGeom prst="foldedCorner">
                <a:avLst>
                  <a:gd name="adj" fmla="val 25899"/>
                </a:avLst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AA71988A-D9AF-2344-836E-9B4CA50E6B26}"/>
                  </a:ext>
                </a:extLst>
              </p:cNvPr>
              <p:cNvSpPr txBox="1"/>
              <p:nvPr/>
            </p:nvSpPr>
            <p:spPr>
              <a:xfrm>
                <a:off x="69649" y="947394"/>
                <a:ext cx="1978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025D76E-E355-2C4B-94D3-3AEBE78355DD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A6C0012-3E87-5244-BD6C-4378C5779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6" name="텍스트상자 32">
                <a:extLst>
                  <a:ext uri="{FF2B5EF4-FFF2-40B4-BE49-F238E27FC236}">
                    <a16:creationId xmlns:a16="http://schemas.microsoft.com/office/drawing/2014/main" id="{AFFF4003-0A57-5D4E-B9C3-838149A59F2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2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4" name="그룹 17">
              <a:extLst>
                <a:ext uri="{FF2B5EF4-FFF2-40B4-BE49-F238E27FC236}">
                  <a16:creationId xmlns:a16="http://schemas.microsoft.com/office/drawing/2014/main" id="{F4137FF4-D949-D14D-BDFD-5F7CE42F23B5}"/>
                </a:ext>
              </a:extLst>
            </p:cNvPr>
            <p:cNvGrpSpPr/>
            <p:nvPr/>
          </p:nvGrpSpPr>
          <p:grpSpPr>
            <a:xfrm>
              <a:off x="-202709" y="-31533"/>
              <a:ext cx="2131718" cy="876074"/>
              <a:chOff x="-202709" y="-31533"/>
              <a:chExt cx="2131718" cy="87607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7C15622-FA81-DB4E-88E7-E8437ED61BA3}"/>
                  </a:ext>
                </a:extLst>
              </p:cNvPr>
              <p:cNvSpPr/>
              <p:nvPr/>
            </p:nvSpPr>
            <p:spPr>
              <a:xfrm rot="21421913">
                <a:off x="-202709" y="139990"/>
                <a:ext cx="2131718" cy="491668"/>
              </a:xfrm>
              <a:prstGeom prst="rect">
                <a:avLst/>
              </a:prstGeom>
              <a:solidFill>
                <a:srgbClr val="70AD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DC6BE2E-1F50-8041-A831-3FBFF5468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9521027">
                <a:off x="-167416" y="-31533"/>
                <a:ext cx="857565" cy="876074"/>
              </a:xfrm>
              <a:prstGeom prst="rect">
                <a:avLst/>
              </a:prstGeom>
            </p:spPr>
          </p:pic>
          <p:sp>
            <p:nvSpPr>
              <p:cNvPr id="21" name="텍스트상자 38">
                <a:extLst>
                  <a:ext uri="{FF2B5EF4-FFF2-40B4-BE49-F238E27FC236}">
                    <a16:creationId xmlns:a16="http://schemas.microsoft.com/office/drawing/2014/main" id="{BA844431-86D6-BF44-97FE-0FD361045113}"/>
                  </a:ext>
                </a:extLst>
              </p:cNvPr>
              <p:cNvSpPr txBox="1"/>
              <p:nvPr/>
            </p:nvSpPr>
            <p:spPr>
              <a:xfrm>
                <a:off x="497711" y="221839"/>
                <a:ext cx="1283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PART I</a:t>
                </a:r>
                <a:endParaRPr kumimoji="1"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C6DFFFFB-4197-4DC5-8C75-C4BA352D5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283" y="94420"/>
            <a:ext cx="4543654" cy="1108453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1) </a:t>
            </a:r>
            <a:r>
              <a:rPr lang="ko-KR" altLang="en-US" sz="40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시계열</a:t>
            </a:r>
            <a:r>
              <a:rPr lang="ko-KR" altLang="en-US" sz="4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변수 </a:t>
            </a:r>
            <a:r>
              <a:rPr lang="ko-KR" altLang="en-US" sz="40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파싱</a:t>
            </a:r>
            <a:endParaRPr lang="ko-KR" altLang="en-US" sz="4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BD3E0AD-DFCE-46DD-B7A0-181028F93F6A}"/>
              </a:ext>
            </a:extLst>
          </p:cNvPr>
          <p:cNvSpPr txBox="1">
            <a:spLocks/>
          </p:cNvSpPr>
          <p:nvPr/>
        </p:nvSpPr>
        <p:spPr>
          <a:xfrm rot="20960272">
            <a:off x="341880" y="1794007"/>
            <a:ext cx="1754209" cy="107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전처리</a:t>
            </a:r>
            <a:endParaRPr lang="ko-KR" altLang="en-US" sz="2400" b="1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29A6E-0017-4B08-A28D-5558A4C2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818" y="110462"/>
            <a:ext cx="5191125" cy="1323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439657-4EF9-4CD9-8118-47A129FB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77" y="1239214"/>
            <a:ext cx="90392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6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1145</Words>
  <Application>Microsoft Macintosh PowerPoint</Application>
  <PresentationFormat>Widescreen</PresentationFormat>
  <Paragraphs>544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맑은 고딕</vt:lpstr>
      <vt:lpstr>BM HANNA 11yrs old OTF</vt:lpstr>
      <vt:lpstr>Symbol</vt:lpstr>
      <vt:lpstr>돋움</vt:lpstr>
      <vt:lpstr>Arial</vt:lpstr>
      <vt:lpstr>Office 테마</vt:lpstr>
      <vt:lpstr>2020-Summer ESC 1조  김민회, 김수연, 백채빈 손지우, 이성우</vt:lpstr>
      <vt:lpstr>&lt;분석목표&gt; 1. 2020년 6월 실적 예측 2. 최적 수익을 고려한 요일별/시간대별/카테고리별 편성 최적 방안(모형) 제시</vt:lpstr>
      <vt:lpstr>&lt;제공 데이터&gt; 1. 19년1월~19년12월 프로그램별 실적 데이터   2. 요일별/시간대별 분단위 시청률 데이터 (단위 %)</vt:lpstr>
      <vt:lpstr>&lt;제공 데이터&gt; 1. 19년1월~19년12월 프로그램별 실적 데이터   2. 요일별/시간대별 분단위 시청률 데이터 (단위 %)</vt:lpstr>
      <vt:lpstr>&lt;평가 방법&gt;  평균절대비율오차 (Mean Absolute Percentage Error)</vt:lpstr>
      <vt:lpstr>&lt;분석 스케줄&gt; 1주차(8/8): 상품군별 데이터 해석 + 외부데이터(날씨 및 시청률, 홈쇼핑 관련 논문검색) 2주차(8/15): 크롤링 + 논의 바탕으로 전처리 완료 3주차(8/22): 다양한 분석방법 적용</vt:lpstr>
      <vt:lpstr>Github 활용</vt:lpstr>
      <vt:lpstr>1) 시계열 변수 파싱 2) 변수명 변경 3) 노출시간 전처리 4) Business 모델에 안 맞는 데이터 제거</vt:lpstr>
      <vt:lpstr>1) 시계열 변수 파싱</vt:lpstr>
      <vt:lpstr>2) 변수명 변경</vt:lpstr>
      <vt:lpstr>3) 노출 시간</vt:lpstr>
      <vt:lpstr>4) Business 모델에 안 맞는 데이터 제거¶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정은우</dc:creator>
  <cp:lastModifiedBy>Microsoft Office User</cp:lastModifiedBy>
  <cp:revision>174</cp:revision>
  <dcterms:created xsi:type="dcterms:W3CDTF">2018-05-22T03:02:03Z</dcterms:created>
  <dcterms:modified xsi:type="dcterms:W3CDTF">2020-08-08T04:44:24Z</dcterms:modified>
</cp:coreProperties>
</file>